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8" r:id="rId3"/>
    <p:sldId id="268" r:id="rId4"/>
    <p:sldId id="275" r:id="rId5"/>
    <p:sldId id="276" r:id="rId6"/>
    <p:sldId id="277" r:id="rId7"/>
    <p:sldId id="278" r:id="rId8"/>
    <p:sldId id="279" r:id="rId9"/>
    <p:sldId id="280" r:id="rId10"/>
    <p:sldId id="260" r:id="rId11"/>
    <p:sldId id="266" r:id="rId12"/>
    <p:sldId id="267" r:id="rId13"/>
    <p:sldId id="261" r:id="rId14"/>
    <p:sldId id="263" r:id="rId15"/>
    <p:sldId id="264" r:id="rId16"/>
    <p:sldId id="289" r:id="rId17"/>
    <p:sldId id="262" r:id="rId18"/>
    <p:sldId id="281" r:id="rId19"/>
    <p:sldId id="282" r:id="rId20"/>
    <p:sldId id="265" r:id="rId21"/>
    <p:sldId id="283" r:id="rId22"/>
    <p:sldId id="287" r:id="rId23"/>
    <p:sldId id="288" r:id="rId24"/>
    <p:sldId id="27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46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5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4772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71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773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823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23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2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7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7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1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6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7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76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92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D2251-A7FB-4F5B-A6F7-4DB050D3F2B6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19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0502" y="1022191"/>
            <a:ext cx="10902737" cy="2971801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Реализации </a:t>
            </a:r>
            <a:r>
              <a:rPr lang="ru-RU" b="1" dirty="0">
                <a:solidFill>
                  <a:srgbClr val="FF0000"/>
                </a:solidFill>
              </a:rPr>
              <a:t>национального проекта «Демография» на территории муниципального района Волжский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6905" y="4512607"/>
            <a:ext cx="6400800" cy="145146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исполнение показателей за 2019 год и плановые показатели на 2020 год</a:t>
            </a:r>
          </a:p>
        </p:txBody>
      </p:sp>
    </p:spTree>
    <p:extLst>
      <p:ext uri="{BB962C8B-B14F-4D97-AF65-F5344CB8AC3E}">
        <p14:creationId xmlns:p14="http://schemas.microsoft.com/office/powerpoint/2010/main" val="952577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09615" cy="588673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012845"/>
              </p:ext>
            </p:extLst>
          </p:nvPr>
        </p:nvGraphicFramePr>
        <p:xfrm>
          <a:off x="0" y="0"/>
          <a:ext cx="12192000" cy="1472943"/>
        </p:xfrm>
        <a:graphic>
          <a:graphicData uri="http://schemas.openxmlformats.org/drawingml/2006/table">
            <a:tbl>
              <a:tblPr firstRow="1" firstCol="1" bandRow="1"/>
              <a:tblGrid>
                <a:gridCol w="559558"/>
                <a:gridCol w="8708342"/>
                <a:gridCol w="1007739"/>
                <a:gridCol w="925140"/>
                <a:gridCol w="991221"/>
              </a:tblGrid>
              <a:tr h="547624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7A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7A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7A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7A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7A7">
                        <a:lumMod val="20000"/>
                        <a:lumOff val="80000"/>
                      </a:srgbClr>
                    </a:solidFill>
                  </a:tcPr>
                </a:tc>
              </a:tr>
              <a:tr h="902586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2.1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полутора до трёх лет (%)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  <a:alpha val="52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210"/>
            <a:ext cx="6005015" cy="54077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43" y="1450210"/>
            <a:ext cx="6664657" cy="54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5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7"/>
            <a:ext cx="7344228" cy="4147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18" y="2300616"/>
            <a:ext cx="6814781" cy="455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07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4308" cy="5744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17" y="2110154"/>
            <a:ext cx="7099583" cy="47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06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562" y="732430"/>
            <a:ext cx="10909615" cy="588673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29029"/>
            <a:ext cx="6072553" cy="4228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54" y="2629028"/>
            <a:ext cx="6119445" cy="422897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51712"/>
              </p:ext>
            </p:extLst>
          </p:nvPr>
        </p:nvGraphicFramePr>
        <p:xfrm>
          <a:off x="1" y="0"/>
          <a:ext cx="12191998" cy="2708529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8897020"/>
                <a:gridCol w="822873"/>
                <a:gridCol w="824035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4.1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и молодежи Самарской области (возраст от 3 до 29 лет), систематически занимающихся физической культурой и спортом, в общей численности детей и молодежи Самарской области (возраст от 3 до 29 лет) (%)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81,5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4.2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Самарской области среднего возраста (женщины от 30 до 54 лет, мужчины от 30 до 59 лет), систематически занимающихся физической культурой и спортом, в общей численности населения Самарской области среднего возраста (женщины от 30 до 54 лет, мужчины от 30 до 59 лет) (%)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24,5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27,7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4.3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Самарской области старшего возраста (женщины от 55 до 79 лет, мужчины от 60 до 79 лет), систематически занимающихся физической культурой и спортом в общей численности населения Самарской области старшего возраста (женщины от 55 до 79 лет, мужчины от 60 до 79 лет) (%)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15,9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97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09615" cy="588673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1" y="1514901"/>
            <a:ext cx="6865689" cy="5343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997" y="0"/>
            <a:ext cx="7069004" cy="57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27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09615" cy="588673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31" y="368667"/>
            <a:ext cx="4604351" cy="6320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6" y="368667"/>
            <a:ext cx="4740321" cy="63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47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0"/>
            <a:ext cx="5156951" cy="6875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96" y="0"/>
            <a:ext cx="6606604" cy="4954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96" y="3141784"/>
            <a:ext cx="6606604" cy="371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52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1786" y="200168"/>
            <a:ext cx="10909615" cy="588673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1605"/>
            <a:ext cx="4940839" cy="5536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40" y="1411605"/>
            <a:ext cx="7261860" cy="5446395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949628"/>
              </p:ext>
            </p:extLst>
          </p:nvPr>
        </p:nvGraphicFramePr>
        <p:xfrm>
          <a:off x="-1" y="0"/>
          <a:ext cx="12192000" cy="1411605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8743047"/>
                <a:gridCol w="976848"/>
                <a:gridCol w="824035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количества граждан пожилого возраста, вовлеченных в добровольческую деятельность и движение «Серебряные волонтеры», проживающих на территории муниципального образования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035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844816"/>
              </p:ext>
            </p:extLst>
          </p:nvPr>
        </p:nvGraphicFramePr>
        <p:xfrm>
          <a:off x="1" y="0"/>
          <a:ext cx="12191999" cy="1972437"/>
        </p:xfrm>
        <a:graphic>
          <a:graphicData uri="http://schemas.openxmlformats.org/drawingml/2006/table">
            <a:tbl>
              <a:tblPr firstRow="1" firstCol="1" bandRow="1"/>
              <a:tblGrid>
                <a:gridCol w="450375"/>
                <a:gridCol w="9089409"/>
                <a:gridCol w="1004145"/>
                <a:gridCol w="824035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5.2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пожилого возраста, вовлеченных в занятия физической культурой и спортом (систематические занятия спортом, спортивные праздники и чемпионаты, турниры по бильярду, шашкам, шахматам, домино, олимпиады «третьего возраста», конкурсные мероприятия и акции, направленные на различную физическую активность), от общего количества граждан пожилого возраста, проживающих на территории муниципального образования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10 %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15,9 %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11 %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15" y="1972437"/>
            <a:ext cx="7350369" cy="49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29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313075"/>
              </p:ext>
            </p:extLst>
          </p:nvPr>
        </p:nvGraphicFramePr>
        <p:xfrm>
          <a:off x="-2" y="0"/>
          <a:ext cx="12192001" cy="1798067"/>
        </p:xfrm>
        <a:graphic>
          <a:graphicData uri="http://schemas.openxmlformats.org/drawingml/2006/table">
            <a:tbl>
              <a:tblPr firstRow="1" firstCol="1" bandRow="1"/>
              <a:tblGrid>
                <a:gridCol w="822873"/>
                <a:gridCol w="8689619"/>
                <a:gridCol w="1031437"/>
                <a:gridCol w="824036"/>
                <a:gridCol w="824036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5.3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пожилого возраста, вовлеченных в социокультурные мероприятия (концерты и тематические праздники, духовно-просветительские мероприятия, вечера отдыха, встречи, концертные программы, выставки народного творчества) от общего количества граждан пожилого возраста, проживающих на территории муниципального образования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10 %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11 %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5.4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Количество проведенных мероприятий по организации социального туризма, позволяющего гражданам пожилого возраста ближе познакомиться с историей родного края, его природными ресурсами, традициями, культурным наследием (посещение музеев, театров, галерей, выставок, исторических и святых мест)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2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2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3" y="1817427"/>
            <a:ext cx="4230806" cy="5040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69" y="1817427"/>
            <a:ext cx="4685731" cy="50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3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ФЕДЕРАЛЬНЫЕ ПРОЕКТЫ, ВХОДЯЩИЕ В НАЦИОНАЛЬНЫЙ ПРОЕКТ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1. «Финансовая поддержка семей при рождении детей»</a:t>
            </a:r>
          </a:p>
          <a:p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2. «Содействие занятости женщин – создание условий дошкольного образования для детей в возрасте до трех лет»</a:t>
            </a:r>
          </a:p>
          <a:p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3. «Старшее поколение»</a:t>
            </a:r>
          </a:p>
          <a:p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4. «Укрепление общественного здоровья»</a:t>
            </a:r>
          </a:p>
          <a:p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5. «Спорт-норма жизни»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099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09615" cy="588673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53451"/>
            <a:ext cx="6658708" cy="5204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02" y="1653451"/>
            <a:ext cx="6939398" cy="520454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360154"/>
              </p:ext>
            </p:extLst>
          </p:nvPr>
        </p:nvGraphicFramePr>
        <p:xfrm>
          <a:off x="-1" y="0"/>
          <a:ext cx="12192000" cy="1692021"/>
        </p:xfrm>
        <a:graphic>
          <a:graphicData uri="http://schemas.openxmlformats.org/drawingml/2006/table">
            <a:tbl>
              <a:tblPr firstRow="1" firstCol="1" bandRow="1"/>
              <a:tblGrid>
                <a:gridCol w="822873"/>
                <a:gridCol w="8662322"/>
                <a:gridCol w="1058735"/>
                <a:gridCol w="824035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5.5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Количество проведенных мероприятий по привлечению пожилых людей с активной жизненной позицией к воспитанию подрастающего поколения (встречи со старшеклассниками, направленные на патриотическое воспитание молодежи, сохранение семейных, культурных и исторических ценностей, пропаганду здорового образа жизни)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58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290210"/>
              </p:ext>
            </p:extLst>
          </p:nvPr>
        </p:nvGraphicFramePr>
        <p:xfrm>
          <a:off x="-1" y="0"/>
          <a:ext cx="12192003" cy="1405718"/>
        </p:xfrm>
        <a:graphic>
          <a:graphicData uri="http://schemas.openxmlformats.org/drawingml/2006/table">
            <a:tbl>
              <a:tblPr firstRow="1" firstCol="1" bandRow="1"/>
              <a:tblGrid>
                <a:gridCol w="464025"/>
                <a:gridCol w="9075761"/>
                <a:gridCol w="1004145"/>
                <a:gridCol w="824036"/>
                <a:gridCol w="824036"/>
              </a:tblGrid>
              <a:tr h="845577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41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5.6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Наличие библиотечного обслуживания лиц пожилого возраста на дому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3752"/>
              </p:ext>
            </p:extLst>
          </p:nvPr>
        </p:nvGraphicFramePr>
        <p:xfrm>
          <a:off x="0" y="1405719"/>
          <a:ext cx="12192000" cy="3220873"/>
        </p:xfrm>
        <a:graphic>
          <a:graphicData uri="http://schemas.openxmlformats.org/drawingml/2006/table">
            <a:tbl>
              <a:tblPr firstRow="1" firstCol="1" bandRow="1"/>
              <a:tblGrid>
                <a:gridCol w="477670"/>
                <a:gridCol w="9048467"/>
                <a:gridCol w="1017791"/>
                <a:gridCol w="824036"/>
                <a:gridCol w="824036"/>
              </a:tblGrid>
              <a:tr h="124359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5.7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Доля граждан пожилого возраста, удовлетворенных качеством районных (городских) спортивных мероприятий в отчетном году, в общем количестве опрошенных граждан пожилого возраста, принявших участие в районных (городских) спортивных мероприятиях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40 %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50 %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3968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5.8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Доля граждан пожилого возраста, удовлетворенных качеством районных (городских) социокультурных мероприятий в отчетном году, в общем количестве опрошенных граждан пожилого возраста, принявших участие            в районных (городских) социокультурных мероприятиях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40 %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95 %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50 %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310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5.9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Доля граждан пожилого возраста, удовлетворенных услугой «Социальный туризм» в отчетном году, в общем количестве опрошенных граждан пожилого возраста, получивших данную услугу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40 %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97 %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50 %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410380"/>
              </p:ext>
            </p:extLst>
          </p:nvPr>
        </p:nvGraphicFramePr>
        <p:xfrm>
          <a:off x="1" y="4626591"/>
          <a:ext cx="12191999" cy="793888"/>
        </p:xfrm>
        <a:graphic>
          <a:graphicData uri="http://schemas.openxmlformats.org/drawingml/2006/table">
            <a:tbl>
              <a:tblPr firstRow="1" firstCol="1" bandRow="1"/>
              <a:tblGrid>
                <a:gridCol w="450377"/>
                <a:gridCol w="9075761"/>
                <a:gridCol w="1017791"/>
                <a:gridCol w="824035"/>
                <a:gridCol w="824035"/>
              </a:tblGrid>
              <a:tr h="793888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5.10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дополнительных мер социальной поддержки для нуждающихся граждан пожилого возраста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569646"/>
              </p:ext>
            </p:extLst>
          </p:nvPr>
        </p:nvGraphicFramePr>
        <p:xfrm>
          <a:off x="-2" y="5420479"/>
          <a:ext cx="12192000" cy="1499672"/>
        </p:xfrm>
        <a:graphic>
          <a:graphicData uri="http://schemas.openxmlformats.org/drawingml/2006/table">
            <a:tbl>
              <a:tblPr firstRow="1" firstCol="1" bandRow="1"/>
              <a:tblGrid>
                <a:gridCol w="450376"/>
                <a:gridCol w="9062114"/>
                <a:gridCol w="1031440"/>
                <a:gridCol w="824035"/>
                <a:gridCol w="824035"/>
              </a:tblGrid>
              <a:tr h="1499672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5.11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информационных материалов в целях системной поддержки и повышения качества жизни граждан старшего поколения, размещенных на официальном сайте администрации муниципального образования  и в районных, городских, областных печатных изданиях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324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873291"/>
              </p:ext>
            </p:extLst>
          </p:nvPr>
        </p:nvGraphicFramePr>
        <p:xfrm>
          <a:off x="0" y="0"/>
          <a:ext cx="12192000" cy="1201293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8770341"/>
                <a:gridCol w="949554"/>
                <a:gridCol w="824035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5.12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специализированного раздела на информационном стенде и официальном сайте администраций муниципального образования «Приемная семья для пожилых людей» (размещение закона Самарской области от 28.10.2008 №121-ГД «Об организации деятельности приемных семей для граждан пожилого возраста и инвалидов на территории Самарской области»)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294"/>
            <a:ext cx="12192000" cy="56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51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31244"/>
              </p:ext>
            </p:extLst>
          </p:nvPr>
        </p:nvGraphicFramePr>
        <p:xfrm>
          <a:off x="-1" y="0"/>
          <a:ext cx="12192000" cy="2252853"/>
        </p:xfrm>
        <a:graphic>
          <a:graphicData uri="http://schemas.openxmlformats.org/drawingml/2006/table">
            <a:tbl>
              <a:tblPr firstRow="1" firstCol="1" bandRow="1"/>
              <a:tblGrid>
                <a:gridCol w="436729"/>
                <a:gridCol w="9103057"/>
                <a:gridCol w="1004144"/>
                <a:gridCol w="824035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5.13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встреч с населением муниципального образования с участием специалистов органов социальной защиты населения в целях разъяснения мер социальной поддержки лиц пенсионного возраста и граждан, достигших в период с 1 января 2019 года по 31 декабря 2027 года возраста женщины 55 лет и более, мужчины 60 лет и более; специалистов органов службы занятости населения в целях разъяснения изменений в законодательстве о занятости населения, а также по вопросам трудового законодательства, охраны труда работников предпенсионного возраста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93" y="2252853"/>
            <a:ext cx="8241773" cy="451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92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64" y="1837899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Благодарю за внимание!</a:t>
            </a:r>
            <a:endParaRPr lang="ru-RU" sz="9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6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0013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5894" cy="4342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37" y="2002896"/>
            <a:ext cx="6935863" cy="485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1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172465"/>
              </p:ext>
            </p:extLst>
          </p:nvPr>
        </p:nvGraphicFramePr>
        <p:xfrm>
          <a:off x="2" y="0"/>
          <a:ext cx="12191999" cy="1280922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8224429"/>
                <a:gridCol w="1037230"/>
                <a:gridCol w="1078173"/>
                <a:gridCol w="1028132"/>
              </a:tblGrid>
              <a:tr h="0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1.1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плана мероприятий, направленных на стимулирование рождаемости на территории муниципального образования (городского округа)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" y="1936015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Администрации муниципального района Волжский от 17.06.2019 № 851</a:t>
            </a:r>
          </a:p>
        </p:txBody>
      </p:sp>
    </p:spTree>
    <p:extLst>
      <p:ext uri="{BB962C8B-B14F-4D97-AF65-F5344CB8AC3E}">
        <p14:creationId xmlns:p14="http://schemas.microsoft.com/office/powerpoint/2010/main" val="289861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864848"/>
              </p:ext>
            </p:extLst>
          </p:nvPr>
        </p:nvGraphicFramePr>
        <p:xfrm>
          <a:off x="0" y="0"/>
          <a:ext cx="12191999" cy="1491234"/>
        </p:xfrm>
        <a:graphic>
          <a:graphicData uri="http://schemas.openxmlformats.org/drawingml/2006/table">
            <a:tbl>
              <a:tblPr firstRow="1" firstCol="1" bandRow="1"/>
              <a:tblGrid>
                <a:gridCol w="821710"/>
                <a:gridCol w="8863316"/>
                <a:gridCol w="829847"/>
                <a:gridCol w="853091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1.2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встреч с населением муниципального образования с участием специалистов органов социальной защиты населения в целях разъяснения порядка предоставления мер социальной поддержки, направленных на стимулирование рождаемости, от общего количества проведенных встреч с населением (доля охвата – не менее 1 % от численности населения муниципалитета)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1 %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1,25% (1368 чел.)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1 %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207"/>
            <a:ext cx="6588369" cy="4245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1451484"/>
            <a:ext cx="6635261" cy="480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83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995664"/>
              </p:ext>
            </p:extLst>
          </p:nvPr>
        </p:nvGraphicFramePr>
        <p:xfrm>
          <a:off x="1" y="0"/>
          <a:ext cx="12191999" cy="1421130"/>
        </p:xfrm>
        <a:graphic>
          <a:graphicData uri="http://schemas.openxmlformats.org/drawingml/2006/table">
            <a:tbl>
              <a:tblPr firstRow="1" firstCol="1" bandRow="1"/>
              <a:tblGrid>
                <a:gridCol w="822872"/>
                <a:gridCol w="8744208"/>
                <a:gridCol w="976849"/>
                <a:gridCol w="824035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информационных материалов о порядке предоставления мер социальной поддержки, направленных на стимулирование рождаемости (памятки, буклеты, информация в СМИ, сети Интернет, в том числе в социальных сетях) (не менее 12 материалов в год)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12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9376"/>
            <a:ext cx="7080889" cy="4581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1969477"/>
            <a:ext cx="6635262" cy="40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5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251437"/>
              </p:ext>
            </p:extLst>
          </p:nvPr>
        </p:nvGraphicFramePr>
        <p:xfrm>
          <a:off x="0" y="0"/>
          <a:ext cx="12191999" cy="1421130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8756693"/>
                <a:gridCol w="963201"/>
                <a:gridCol w="824035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раздела на официальном сайте администрации муниципального образования, посвященного пропаганде семейных ценностей, мерам социальной поддержки, процедурам ЭКО, обучению и воспитанию детей  и т.д. (есть - 1, нет - 0)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130"/>
            <a:ext cx="12192000" cy="54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81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918344"/>
              </p:ext>
            </p:extLst>
          </p:nvPr>
        </p:nvGraphicFramePr>
        <p:xfrm>
          <a:off x="0" y="0"/>
          <a:ext cx="12191999" cy="2262378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8729398"/>
                <a:gridCol w="990496"/>
                <a:gridCol w="824035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1.5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дополнительных финансовых мер социальной поддержки, направленных на стимулирование рождаемости и многодетность (исходя из возможности муниципалитета, пример: предоставление бесплатного (льготного) питания детям в школах, материальная помощь в связи с трудной жизненной ситуацией, льготы по оплате жилого помещения и коммунальных услуг, бесплатное посещение детей из многодетных семей спортивных, дополнительных образовательных секций, талоны на посещение бань и т.д.)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2378"/>
            <a:ext cx="6155140" cy="4616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58" y="2262378"/>
            <a:ext cx="6155141" cy="46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7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80505"/>
              </p:ext>
            </p:extLst>
          </p:nvPr>
        </p:nvGraphicFramePr>
        <p:xfrm>
          <a:off x="-1" y="0"/>
          <a:ext cx="12192002" cy="1701546"/>
        </p:xfrm>
        <a:graphic>
          <a:graphicData uri="http://schemas.openxmlformats.org/drawingml/2006/table">
            <a:tbl>
              <a:tblPr firstRow="1" firstCol="1" bandRow="1"/>
              <a:tblGrid>
                <a:gridCol w="824036"/>
                <a:gridCol w="8756693"/>
                <a:gridCol w="963201"/>
                <a:gridCol w="824036"/>
                <a:gridCol w="824036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2019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2020 год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1.6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взаимодействия администраций муниципальных образований и специалистов Комплексных центров социального обслуживания населения, ведущих добротное консультирование (с целью помощи в бытовых проблемах: трудоустройство, обеспечение места в детских садах, заключение социального контракта, материальная помощь и т.д.)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4" y="1701545"/>
            <a:ext cx="6892120" cy="51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785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554</TotalTime>
  <Words>1346</Words>
  <Application>Microsoft Office PowerPoint</Application>
  <PresentationFormat>Широкоэкранный</PresentationFormat>
  <Paragraphs>206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 Unicode MS</vt:lpstr>
      <vt:lpstr>Arial</vt:lpstr>
      <vt:lpstr>Arial Black</vt:lpstr>
      <vt:lpstr>Times New Roman</vt:lpstr>
      <vt:lpstr>Trebuchet MS</vt:lpstr>
      <vt:lpstr>Wingdings 3</vt:lpstr>
      <vt:lpstr>Грань</vt:lpstr>
      <vt:lpstr>Реализации национального проекта «Демография» на территории муниципального района Волжский</vt:lpstr>
      <vt:lpstr>ФЕДЕРАЛЬНЫЕ ПРОЕКТЫ, ВХОДЯЩИЕ В НАЦИОНАЛЬНЫЙ ПРОЕКТ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  </vt:lpstr>
      <vt:lpstr>  </vt:lpstr>
      <vt:lpstr>  </vt:lpstr>
      <vt:lpstr>Презентация PowerPoint</vt:lpstr>
      <vt:lpstr>  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Национальный проект Демография</dc:title>
  <dc:creator>contract</dc:creator>
  <cp:lastModifiedBy>contract</cp:lastModifiedBy>
  <cp:revision>37</cp:revision>
  <dcterms:created xsi:type="dcterms:W3CDTF">2020-01-25T09:16:57Z</dcterms:created>
  <dcterms:modified xsi:type="dcterms:W3CDTF">2020-02-02T11:08:00Z</dcterms:modified>
</cp:coreProperties>
</file>